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62" r:id="rId6"/>
    <p:sldId id="265" r:id="rId7"/>
    <p:sldId id="266" r:id="rId8"/>
    <p:sldId id="267" r:id="rId9"/>
    <p:sldId id="268" r:id="rId10"/>
    <p:sldId id="269" r:id="rId11"/>
    <p:sldId id="272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71"/>
  </p:normalViewPr>
  <p:slideViewPr>
    <p:cSldViewPr snapToGrid="0" snapToObjects="1">
      <p:cViewPr>
        <p:scale>
          <a:sx n="92" d="100"/>
          <a:sy n="92" d="100"/>
        </p:scale>
        <p:origin x="14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20860"/>
            <a:ext cx="8825658" cy="2677648"/>
          </a:xfrm>
        </p:spPr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启发式搜索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辛济远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66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A*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算法的描述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12" y="2699937"/>
            <a:ext cx="6017924" cy="3223426"/>
          </a:xfrm>
        </p:spPr>
      </p:pic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创建两个表，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OPEN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表保存所有已生成而未考察的节点，</a:t>
            </a:r>
            <a:r>
              <a:rPr lang="en-US" altLang="zh-CN" sz="3600" dirty="0">
                <a:latin typeface="FangSong" charset="-122"/>
                <a:ea typeface="FangSong" charset="-122"/>
                <a:cs typeface="FangSong" charset="-122"/>
              </a:rPr>
              <a:t>CLOSED</a:t>
            </a:r>
            <a:r>
              <a:rPr lang="zh-CN" altLang="en-US" sz="3600" dirty="0">
                <a:latin typeface="FangSong" charset="-122"/>
                <a:ea typeface="FangSong" charset="-122"/>
                <a:cs typeface="FangSong" charset="-122"/>
              </a:rPr>
              <a:t>表中记录已访问过的节点。</a:t>
            </a:r>
            <a:endParaRPr kumimoji="1" lang="zh-CN" altLang="en-US" sz="3600" dirty="0">
              <a:latin typeface="FangSong" charset="-122"/>
              <a:ea typeface="FangSong" charset="-122"/>
              <a:cs typeface="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28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题目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55030" y="2936010"/>
            <a:ext cx="7961337" cy="3416301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HDU</a:t>
            </a:r>
            <a:r>
              <a:rPr kumimoji="1" lang="zh-CN" alt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1175</a:t>
            </a:r>
            <a:r>
              <a:rPr kumimoji="1" lang="zh-CN" alt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 连连看</a:t>
            </a:r>
            <a:endParaRPr kumimoji="1" lang="en-US" altLang="zh-CN" sz="4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HDU</a:t>
            </a:r>
            <a:r>
              <a:rPr kumimoji="1" lang="zh-CN" altLang="en-US" sz="4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1010</a:t>
            </a:r>
            <a:r>
              <a:rPr kumimoji="1" lang="zh-CN" altLang="en-US" sz="4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Tempter of the </a:t>
            </a:r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Bone</a:t>
            </a:r>
          </a:p>
          <a:p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HDU</a:t>
            </a:r>
            <a:r>
              <a:rPr kumimoji="1" lang="zh-CN" alt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6181</a:t>
            </a:r>
            <a:r>
              <a:rPr kumimoji="1" lang="zh-CN" altLang="en-US" sz="4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400" dirty="0">
                <a:latin typeface="Times New Roman" charset="0"/>
                <a:ea typeface="Times New Roman" charset="0"/>
                <a:cs typeface="Times New Roman" charset="0"/>
              </a:rPr>
              <a:t>Two Paths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7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A*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算法应用举例（八数码问题）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87" y="2802946"/>
            <a:ext cx="2128573" cy="21285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732" y="2766291"/>
            <a:ext cx="2136486" cy="21652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01159" y="5084619"/>
            <a:ext cx="212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初始状态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70286" y="5084619"/>
            <a:ext cx="212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目标状态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1154954" y="2437246"/>
            <a:ext cx="4369703" cy="341630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游戏的棋盘被分割成</a:t>
            </a:r>
            <a:r>
              <a:rPr lang="en-US" altLang="zh-CN" sz="2800" dirty="0">
                <a:latin typeface="FangSong" charset="-122"/>
                <a:ea typeface="FangSong" charset="-122"/>
                <a:cs typeface="FangSong" charset="-122"/>
              </a:rPr>
              <a:t>3x3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的区域，上面放着标记有</a:t>
            </a:r>
            <a:r>
              <a:rPr lang="en-US" altLang="zh-CN" sz="2800" dirty="0">
                <a:latin typeface="FangSong" charset="-122"/>
                <a:ea typeface="FangSong" charset="-122"/>
                <a:cs typeface="FangSong" charset="-122"/>
              </a:rPr>
              <a:t>1~8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八个数字的方形棋子，剩下一</a:t>
            </a:r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个区域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为空</a:t>
            </a:r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。</a:t>
            </a:r>
            <a:endParaRPr lang="en-US" altLang="zh-CN" sz="2800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lang="en-US" altLang="zh-CN" sz="2800" dirty="0" smtClean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游戏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过程中，只能移动棋子到相邻的空区域上</a:t>
            </a:r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。</a:t>
            </a:r>
            <a:r>
              <a:rPr lang="en-US" altLang="zh-CN" sz="2800" dirty="0" smtClean="0">
                <a:latin typeface="FangSong" charset="-122"/>
                <a:ea typeface="FangSong" charset="-122"/>
                <a:cs typeface="FangSong" charset="-122"/>
              </a:rPr>
              <a:t>8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个棋子都移动</a:t>
            </a:r>
            <a:r>
              <a:rPr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到目标位置</a:t>
            </a:r>
            <a:r>
              <a:rPr lang="zh-CN" altLang="en-US" sz="2800" dirty="0">
                <a:latin typeface="FangSong" charset="-122"/>
                <a:ea typeface="FangSong" charset="-122"/>
                <a:cs typeface="FangSong" charset="-122"/>
              </a:rPr>
              <a:t>时，游戏就结束了。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11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77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gray">
          <a:xfrm>
            <a:off x="794736" y="3089563"/>
            <a:ext cx="3375482" cy="818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CN" altLang="en-US" sz="4800" dirty="0" smtClean="0">
                <a:latin typeface="STXingkai" charset="-122"/>
                <a:ea typeface="STXingkai" charset="-122"/>
                <a:cs typeface="STXingkai" charset="-122"/>
              </a:rPr>
              <a:t>启发式搜索</a:t>
            </a:r>
            <a:endParaRPr kumimoji="1" lang="zh-CN" altLang="en-US" sz="4800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idx="1"/>
          </p:nvPr>
        </p:nvSpPr>
        <p:spPr>
          <a:xfrm>
            <a:off x="5725728" y="1213043"/>
            <a:ext cx="5190066" cy="457200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启发式</a:t>
            </a:r>
            <a:r>
              <a:rPr lang="zh-CN" altLang="en-US" sz="3200" dirty="0" smtClean="0">
                <a:latin typeface="STFangsong" charset="-122"/>
                <a:ea typeface="STFangsong" charset="-122"/>
                <a:cs typeface="STFangsong" charset="-122"/>
              </a:rPr>
              <a:t>搜索，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它是利用问题拥有的启发信息来引导搜索，达到减少搜索范围、降低问题复杂度的目的，这种利用启发信息的搜索过程称为启发式搜索。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17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启发式搜索的提出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478811"/>
            <a:ext cx="4834386" cy="341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40" y="2478811"/>
            <a:ext cx="5233535" cy="36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18" y="2707406"/>
            <a:ext cx="4669897" cy="33381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46" y="2707406"/>
            <a:ext cx="4669896" cy="3338177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启发式搜索的提出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64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2773" y="2133600"/>
            <a:ext cx="2793158" cy="1600200"/>
          </a:xfrm>
        </p:spPr>
        <p:txBody>
          <a:bodyPr/>
          <a:lstStyle/>
          <a:p>
            <a:r>
              <a:rPr kumimoji="1" lang="en-US" altLang="zh-CN" sz="4400" dirty="0" smtClean="0">
                <a:latin typeface="STXingkai" charset="-122"/>
                <a:ea typeface="STXingkai" charset="-122"/>
                <a:cs typeface="STXingkai" charset="-122"/>
              </a:rPr>
              <a:t>A*</a:t>
            </a:r>
            <a:r>
              <a:rPr kumimoji="1" lang="zh-CN" altLang="en-US" sz="4400" dirty="0" smtClean="0">
                <a:latin typeface="STXingkai" charset="-122"/>
                <a:ea typeface="STXingkai" charset="-122"/>
                <a:cs typeface="STXingkai" charset="-122"/>
              </a:rPr>
              <a:t>算法</a:t>
            </a:r>
            <a:endParaRPr kumimoji="1" lang="zh-CN" altLang="en-US" sz="4400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9384" y="1560329"/>
            <a:ext cx="5189538" cy="37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启发函数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启发函数在启发式搜索中起到了对搜索过程进行引导的作用。</a:t>
            </a:r>
            <a:endParaRPr kumimoji="1" lang="en-US" altLang="zh-CN" sz="2800" dirty="0" smtClean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kumimoji="1" lang="zh-CN" altLang="en-US" sz="2800" dirty="0" smtClean="0">
                <a:latin typeface="FangSong" charset="-122"/>
                <a:ea typeface="FangSong" charset="-122"/>
                <a:cs typeface="FangSong" charset="-122"/>
              </a:rPr>
              <a:t>主要通过题目中的启发信息（如地图、相对位置等），对当前状态进行评估，得出对应的结果。</a:t>
            </a:r>
            <a:endParaRPr kumimoji="1" lang="zh-CN" altLang="en-US" sz="2800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30" y="2705100"/>
            <a:ext cx="4419600" cy="4699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704414" y="3632460"/>
                <a:ext cx="423751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𝑀</m:t>
                        </m:r>
                      </m:e>
                    </m:d>
                    <m:r>
                      <a:rPr kumimoji="1" lang="zh-CN" altLang="en-US" sz="32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3200" b="0" dirty="0" smtClean="0"/>
                  <a:t> </a:t>
                </a:r>
                <a:r>
                  <a:rPr kumimoji="1" lang="zh-CN" altLang="en-US" sz="3200" b="0" dirty="0" smtClean="0">
                    <a:latin typeface="FangSong" charset="-122"/>
                    <a:ea typeface="FangSong" charset="-122"/>
                    <a:cs typeface="FangSong" charset="-122"/>
                  </a:rPr>
                  <a:t>初状态到当前状态的代价</a:t>
                </a:r>
                <a:endParaRPr kumimoji="1" lang="en-US" altLang="zh-CN" sz="3200" b="0" dirty="0" smtClean="0">
                  <a:latin typeface="FangSong" charset="-122"/>
                  <a:ea typeface="FangSong" charset="-122"/>
                  <a:cs typeface="FangSong" charset="-122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3200" b="0" i="1" dirty="0" smtClean="0">
                        <a:latin typeface="Cambria Math" charset="0"/>
                      </a:rPr>
                      <m:t>h</m:t>
                    </m:r>
                    <m:r>
                      <a:rPr kumimoji="1" lang="en-US" altLang="zh-CN" sz="3200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3200" b="0" i="1" dirty="0" smtClean="0">
                        <a:latin typeface="Cambria Math" charset="0"/>
                      </a:rPr>
                      <m:t>𝑀</m:t>
                    </m:r>
                    <m:r>
                      <a:rPr kumimoji="1" lang="en-US" altLang="zh-CN" sz="32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3200" b="0" dirty="0" smtClean="0"/>
                  <a:t>  </a:t>
                </a:r>
                <a:r>
                  <a:rPr kumimoji="1" lang="zh-CN" altLang="en-US" sz="3200" b="0" dirty="0" smtClean="0">
                    <a:latin typeface="FangSong" charset="-122"/>
                    <a:ea typeface="FangSong" charset="-122"/>
                    <a:cs typeface="FangSong" charset="-122"/>
                  </a:rPr>
                  <a:t>当前状态到目标状态的估计代价</a:t>
                </a:r>
                <a:endParaRPr kumimoji="1" lang="en-US" altLang="zh-CN" sz="3200" b="0" dirty="0" smtClean="0">
                  <a:latin typeface="FangSong" charset="-122"/>
                  <a:ea typeface="FangSong" charset="-122"/>
                  <a:cs typeface="FangSong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414" y="3632460"/>
                <a:ext cx="4237516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3741" t="-4734" r="-2590" b="-8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TXingkai" charset="-122"/>
                <a:ea typeface="STXingkai" charset="-122"/>
                <a:cs typeface="STXingkai" charset="-122"/>
              </a:rPr>
              <a:t>启发函数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1247" y="2603500"/>
            <a:ext cx="4824413" cy="3128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208712" y="2459515"/>
                <a:ext cx="4825159" cy="341630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𝑀</m:t>
                        </m:r>
                      </m:e>
                    </m:d>
                    <m:r>
                      <a:rPr kumimoji="1" lang="zh-CN" altLang="en-US" sz="320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3200" dirty="0"/>
                  <a:t> </a:t>
                </a:r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在多数情况下为已知量，直接由搜索过程得出。</a:t>
                </a:r>
                <a:endParaRPr kumimoji="1" lang="en-US" altLang="zh-CN" sz="3200" dirty="0" smtClean="0">
                  <a:latin typeface="FangSong" charset="-122"/>
                  <a:ea typeface="FangSong" charset="-122"/>
                  <a:cs typeface="FangSong" charset="-122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zh-CN" sz="3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kumimoji="1" lang="zh-CN" altLang="en-US" sz="3200" dirty="0" smtClean="0">
                    <a:latin typeface="FangSong" charset="-122"/>
                    <a:ea typeface="FangSong" charset="-122"/>
                    <a:cs typeface="FangSong" charset="-122"/>
                  </a:rPr>
                  <a:t> 多数情况下估计得出，根据不同的情况和需要设计不同的函数对其代价进行估计。</a:t>
                </a:r>
                <a:endParaRPr kumimoji="1" lang="en-US" altLang="zh-CN" sz="3200" dirty="0">
                  <a:latin typeface="FangSong" charset="-122"/>
                  <a:ea typeface="FangSong" charset="-122"/>
                  <a:cs typeface="FangSong" charset="-122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08712" y="2459515"/>
                <a:ext cx="4825159" cy="3416300"/>
              </a:xfrm>
              <a:blipFill rotWithShape="0">
                <a:blip r:embed="rId3"/>
                <a:stretch>
                  <a:fillRect t="-4278" b="-2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7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启发函数的设计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54954" y="2162066"/>
            <a:ext cx="9878917" cy="3416300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曼哈顿距离</a:t>
            </a:r>
            <a:endParaRPr kumimoji="1" lang="en-US" altLang="zh-CN" sz="3200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kumimoji="1" lang="en-US" altLang="zh-CN" sz="3200" dirty="0" smtClean="0"/>
          </a:p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欧式距离</a:t>
            </a:r>
            <a:endParaRPr kumimoji="1" lang="zh-CN" altLang="en-US" sz="3200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92" y="2903920"/>
            <a:ext cx="6147240" cy="5351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62" y="4222978"/>
            <a:ext cx="6515100" cy="57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5516980"/>
            <a:ext cx="993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启发函数的精确程度和程序的效率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5005" y="2255722"/>
            <a:ext cx="5441992" cy="3416300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启发函数对代价的估计往往小于等于实际代价。</a:t>
            </a:r>
            <a:endParaRPr kumimoji="1" lang="en-US" altLang="zh-CN" sz="3200" dirty="0" smtClean="0">
              <a:latin typeface="FangSong" charset="-122"/>
              <a:ea typeface="FangSong" charset="-122"/>
              <a:cs typeface="FangSong" charset="-122"/>
            </a:endParaRPr>
          </a:p>
          <a:p>
            <a:endParaRPr kumimoji="1" lang="en-US" altLang="zh-CN" sz="3200" dirty="0" smtClean="0">
              <a:latin typeface="FangSong" charset="-122"/>
              <a:ea typeface="FangSong" charset="-122"/>
              <a:cs typeface="FangSong" charset="-122"/>
            </a:endParaRPr>
          </a:p>
          <a:p>
            <a:r>
              <a:rPr kumimoji="1" lang="zh-CN" altLang="en-US" sz="3200" dirty="0" smtClean="0">
                <a:latin typeface="FangSong" charset="-122"/>
                <a:ea typeface="FangSong" charset="-122"/>
                <a:cs typeface="FangSong" charset="-122"/>
              </a:rPr>
              <a:t>启发函数对代价估计越精确，程序对答案的搜索范围越小，但是程序计算代价会增大。</a:t>
            </a:r>
            <a:endParaRPr kumimoji="1" lang="zh-CN" altLang="en-US" sz="3200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97" y="2255722"/>
            <a:ext cx="5044137" cy="33693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61197" y="5907750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估价函数在很大程度上决定了算法的效率！！！</a:t>
            </a:r>
            <a:endParaRPr kumimoji="1" lang="zh-CN" altLang="en-US" sz="3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21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0001029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505</TotalTime>
  <Words>296</Words>
  <Application>Microsoft Macintosh PowerPoint</Application>
  <PresentationFormat>宽屏</PresentationFormat>
  <Paragraphs>36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Cambria Math</vt:lpstr>
      <vt:lpstr>Century Gothic</vt:lpstr>
      <vt:lpstr>FangSong</vt:lpstr>
      <vt:lpstr>STFangsong</vt:lpstr>
      <vt:lpstr>STXingkai</vt:lpstr>
      <vt:lpstr>STZhongsong</vt:lpstr>
      <vt:lpstr>Times New Roman</vt:lpstr>
      <vt:lpstr>Wingdings 3</vt:lpstr>
      <vt:lpstr>宋体</vt:lpstr>
      <vt:lpstr>Arial</vt:lpstr>
      <vt:lpstr>TF10001029</vt:lpstr>
      <vt:lpstr>启发式搜索</vt:lpstr>
      <vt:lpstr>PowerPoint 演示文稿</vt:lpstr>
      <vt:lpstr>启发式搜索的提出</vt:lpstr>
      <vt:lpstr>启发式搜索的提出</vt:lpstr>
      <vt:lpstr>A*算法</vt:lpstr>
      <vt:lpstr>启发函数</vt:lpstr>
      <vt:lpstr>启发函数</vt:lpstr>
      <vt:lpstr>启发函数的设计</vt:lpstr>
      <vt:lpstr>启发函数的精确程度和程序的效率</vt:lpstr>
      <vt:lpstr>A*算法的描述</vt:lpstr>
      <vt:lpstr>题目</vt:lpstr>
      <vt:lpstr>A*算法应用举例（八数码问题）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启发式搜索</dc:title>
  <dc:creator>辛济远</dc:creator>
  <cp:lastModifiedBy>辛济远</cp:lastModifiedBy>
  <cp:revision>16</cp:revision>
  <dcterms:created xsi:type="dcterms:W3CDTF">2018-01-27T07:33:01Z</dcterms:created>
  <dcterms:modified xsi:type="dcterms:W3CDTF">2018-01-27T15:58:55Z</dcterms:modified>
</cp:coreProperties>
</file>